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89" r:id="rId2"/>
    <p:sldId id="290" r:id="rId3"/>
    <p:sldId id="291" r:id="rId4"/>
    <p:sldId id="292" r:id="rId5"/>
    <p:sldId id="256" r:id="rId6"/>
    <p:sldId id="259" r:id="rId7"/>
    <p:sldId id="257" r:id="rId8"/>
    <p:sldId id="258" r:id="rId9"/>
    <p:sldId id="260" r:id="rId10"/>
    <p:sldId id="261" r:id="rId11"/>
    <p:sldId id="262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9" r:id="rId21"/>
    <p:sldId id="274" r:id="rId22"/>
    <p:sldId id="275" r:id="rId23"/>
    <p:sldId id="276" r:id="rId24"/>
    <p:sldId id="277" r:id="rId25"/>
    <p:sldId id="278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72" r:id="rId3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336" autoAdjust="0"/>
  </p:normalViewPr>
  <p:slideViewPr>
    <p:cSldViewPr>
      <p:cViewPr>
        <p:scale>
          <a:sx n="76" d="100"/>
          <a:sy n="76" d="100"/>
        </p:scale>
        <p:origin x="-1206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80F625-2278-4424-86A7-F1B5B984FE68}" type="datetimeFigureOut">
              <a:rPr lang="ru-RU" smtClean="0"/>
              <a:t>13.03.2019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97E981-A27B-4C25-B394-8D957D799F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8875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B1A6-3E6D-4312-B667-04970967FEA5}" type="datetimeFigureOut">
              <a:rPr lang="ru-RU" smtClean="0"/>
              <a:t>13.03.2019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80BE0-B142-4998-8B35-541BAE9DEC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640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B1A6-3E6D-4312-B667-04970967FEA5}" type="datetimeFigureOut">
              <a:rPr lang="ru-RU" smtClean="0"/>
              <a:t>13.03.2019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80BE0-B142-4998-8B35-541BAE9DEC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4379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B1A6-3E6D-4312-B667-04970967FEA5}" type="datetimeFigureOut">
              <a:rPr lang="ru-RU" smtClean="0"/>
              <a:t>13.03.2019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80BE0-B142-4998-8B35-541BAE9DEC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8528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B1A6-3E6D-4312-B667-04970967FEA5}" type="datetimeFigureOut">
              <a:rPr lang="ru-RU" smtClean="0"/>
              <a:t>13.03.2019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80BE0-B142-4998-8B35-541BAE9DEC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1998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B1A6-3E6D-4312-B667-04970967FEA5}" type="datetimeFigureOut">
              <a:rPr lang="ru-RU" smtClean="0"/>
              <a:t>13.03.2019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80BE0-B142-4998-8B35-541BAE9DEC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5747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B1A6-3E6D-4312-B667-04970967FEA5}" type="datetimeFigureOut">
              <a:rPr lang="ru-RU" smtClean="0"/>
              <a:t>13.03.2019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80BE0-B142-4998-8B35-541BAE9DEC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27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B1A6-3E6D-4312-B667-04970967FEA5}" type="datetimeFigureOut">
              <a:rPr lang="ru-RU" smtClean="0"/>
              <a:t>13.03.2019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80BE0-B142-4998-8B35-541BAE9DEC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6659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B1A6-3E6D-4312-B667-04970967FEA5}" type="datetimeFigureOut">
              <a:rPr lang="ru-RU" smtClean="0"/>
              <a:t>13.03.2019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80BE0-B142-4998-8B35-541BAE9DEC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7126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B1A6-3E6D-4312-B667-04970967FEA5}" type="datetimeFigureOut">
              <a:rPr lang="ru-RU" smtClean="0"/>
              <a:t>13.03.2019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80BE0-B142-4998-8B35-541BAE9DEC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9745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B1A6-3E6D-4312-B667-04970967FEA5}" type="datetimeFigureOut">
              <a:rPr lang="ru-RU" smtClean="0"/>
              <a:t>13.03.2019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80BE0-B142-4998-8B35-541BAE9DEC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9327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B1A6-3E6D-4312-B667-04970967FEA5}" type="datetimeFigureOut">
              <a:rPr lang="ru-RU" smtClean="0"/>
              <a:t>13.03.2019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80BE0-B142-4998-8B35-541BAE9DEC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9443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5B1A6-3E6D-4312-B667-04970967FEA5}" type="datetimeFigureOut">
              <a:rPr lang="ru-RU" smtClean="0"/>
              <a:t>13.03.2019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80BE0-B142-4998-8B35-541BAE9DEC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978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kek.ksu.ru/eos/WM/AnalizDannyhIProcessov.pdf" TargetMode="External"/><Relationship Id="rId7" Type="http://schemas.openxmlformats.org/officeDocument/2006/relationships/hyperlink" Target="https://binguru.net/" TargetMode="External"/><Relationship Id="rId2" Type="http://schemas.openxmlformats.org/officeDocument/2006/relationships/hyperlink" Target="http://infographer.ru/tag/parallelnye-koordinaty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atareview.info/article/osnovnyie-tehnologii-text-mining/" TargetMode="External"/><Relationship Id="rId5" Type="http://schemas.openxmlformats.org/officeDocument/2006/relationships/hyperlink" Target="https://ru.wikipedia.org/wiki/&#1048;&#1085;&#1090;&#1077;&#1083;&#1083;&#1077;&#1082;&#1090;&#1091;&#1072;&#1083;&#1100;&#1085;&#1099;&#1081;_&#1072;&#1085;&#1072;&#1083;&#1080;&#1079;_&#1090;&#1077;&#1082;&#1089;&#1090;&#1072;" TargetMode="External"/><Relationship Id="rId4" Type="http://schemas.openxmlformats.org/officeDocument/2006/relationships/hyperlink" Target="https://habr.com/ru/company/ods/blog/323210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tLL65VW7y61927PFMDQjW5X05JymqlRTxU5ysN5GAiHrDu852ijUgH2ci3sD4Nmx-YprjIlE2WJbhjFLmtazSfcGOBBv9vFcQWXGVdcQKduhcFdNZghl3AXq-_6DDvbcSi_sBh9LGOA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6592" y="-171401"/>
            <a:ext cx="10369152" cy="713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980728"/>
            <a:ext cx="8229600" cy="3168352"/>
          </a:xfrm>
        </p:spPr>
        <p:txBody>
          <a:bodyPr>
            <a:noAutofit/>
          </a:bodyPr>
          <a:lstStyle/>
          <a:p>
            <a:r>
              <a:rPr lang="ru-RU" sz="6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Виды интеллектуального анализа. Визуальный анализ</a:t>
            </a:r>
            <a:endParaRPr lang="ru-RU" sz="60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42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9385080" cy="6857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541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9143433" cy="6857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2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892541"/>
            <a:ext cx="5094198" cy="5028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473424" y="341343"/>
            <a:ext cx="4670008" cy="610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11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9253807" cy="6857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887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1182509"/>
            <a:ext cx="4245165" cy="4477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049235" y="783695"/>
            <a:ext cx="5094198" cy="52246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704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15239"/>
            <a:ext cx="9143433" cy="68420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083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1"/>
            <a:ext cx="9143433" cy="6852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538960" y="4528018"/>
            <a:ext cx="2232957" cy="20027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284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9143433" cy="6857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280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9143433" cy="6857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333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" y="0"/>
            <a:ext cx="4672293" cy="290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571716" y="1741545"/>
            <a:ext cx="4571717" cy="352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0" y="3060766"/>
            <a:ext cx="4810425" cy="3796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788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 Mining</a:t>
            </a:r>
            <a:endParaRPr lang="ru-RU" sz="6000" b="1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2" name="Picture 4" descr="ÐÐ°ÑÑÐ¸Ð½ÐºÐ¸ Ð¿Ð¾ Ð·Ð°Ð¿ÑÐ¾ÑÑ text mini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2164329"/>
            <a:ext cx="9217024" cy="40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97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326551" y="326585"/>
            <a:ext cx="8490331" cy="8164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endParaRPr lang="en-US" sz="2900" b="1" spc="-1">
              <a:solidFill>
                <a:srgbClr val="FFFFFF"/>
              </a:solidFill>
              <a:latin typeface="Source Sans Pro Black"/>
            </a:endParaRPr>
          </a:p>
        </p:txBody>
      </p:sp>
      <p:pic>
        <p:nvPicPr>
          <p:cNvPr id="88" name="Рисунок 87"/>
          <p:cNvPicPr/>
          <p:nvPr/>
        </p:nvPicPr>
        <p:blipFill rotWithShape="1">
          <a:blip r:embed="rId2"/>
          <a:srcRect r="1615" b="7192"/>
          <a:stretch/>
        </p:blipFill>
        <p:spPr>
          <a:xfrm>
            <a:off x="-5552" y="0"/>
            <a:ext cx="9462703" cy="6858000"/>
          </a:xfrm>
          <a:prstGeom prst="rect">
            <a:avLst/>
          </a:prstGeom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044855" y="620052"/>
            <a:ext cx="6531749" cy="209407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lIns="82945" tIns="41473" rIns="82945" bIns="41473" rtlCol="0">
            <a:spAutoFit/>
          </a:bodyPr>
          <a:lstStyle/>
          <a:p>
            <a:r>
              <a:rPr lang="ru-RU" sz="65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Технический анализ</a:t>
            </a:r>
          </a:p>
        </p:txBody>
      </p:sp>
    </p:spTree>
    <p:extLst>
      <p:ext uri="{BB962C8B-B14F-4D97-AF65-F5344CB8AC3E}">
        <p14:creationId xmlns:p14="http://schemas.microsoft.com/office/powerpoint/2010/main" val="77890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326551" y="326585"/>
            <a:ext cx="8490331" cy="8164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endParaRPr lang="en-US" sz="2900" b="1" spc="-1">
              <a:solidFill>
                <a:srgbClr val="FFFFFF"/>
              </a:solidFill>
              <a:latin typeface="Source Sans Pro Black"/>
            </a:endParaRPr>
          </a:p>
        </p:txBody>
      </p:sp>
      <p:pic>
        <p:nvPicPr>
          <p:cNvPr id="92" name="Рисунок 91"/>
          <p:cNvPicPr/>
          <p:nvPr/>
        </p:nvPicPr>
        <p:blipFill>
          <a:blip r:embed="rId2"/>
          <a:stretch/>
        </p:blipFill>
        <p:spPr>
          <a:xfrm>
            <a:off x="-1" y="-82954"/>
            <a:ext cx="10377703" cy="790444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34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Рисунок 94"/>
          <p:cNvPicPr/>
          <p:nvPr/>
        </p:nvPicPr>
        <p:blipFill>
          <a:blip r:embed="rId2"/>
          <a:stretch/>
        </p:blipFill>
        <p:spPr>
          <a:xfrm>
            <a:off x="0" y="26126"/>
            <a:ext cx="9143433" cy="736331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04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Рисунок 97"/>
          <p:cNvPicPr/>
          <p:nvPr/>
        </p:nvPicPr>
        <p:blipFill>
          <a:blip r:embed="rId2"/>
          <a:stretch/>
        </p:blipFill>
        <p:spPr>
          <a:xfrm>
            <a:off x="0" y="0"/>
            <a:ext cx="9533146" cy="746144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390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Рисунок 100"/>
          <p:cNvPicPr/>
          <p:nvPr/>
        </p:nvPicPr>
        <p:blipFill>
          <a:blip r:embed="rId2"/>
          <a:stretch/>
        </p:blipFill>
        <p:spPr>
          <a:xfrm>
            <a:off x="-23186" y="0"/>
            <a:ext cx="9348821" cy="738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750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Рисунок 103"/>
          <p:cNvPicPr/>
          <p:nvPr/>
        </p:nvPicPr>
        <p:blipFill>
          <a:blip r:embed="rId2"/>
          <a:stretch/>
        </p:blipFill>
        <p:spPr>
          <a:xfrm>
            <a:off x="0" y="0"/>
            <a:ext cx="9659551" cy="753345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483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Рисунок 89"/>
          <p:cNvPicPr/>
          <p:nvPr/>
        </p:nvPicPr>
        <p:blipFill>
          <a:blip r:embed="rId2"/>
          <a:stretch/>
        </p:blipFill>
        <p:spPr>
          <a:xfrm>
            <a:off x="6858" y="0"/>
            <a:ext cx="9136575" cy="605554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539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Рисунок 93"/>
          <p:cNvPicPr/>
          <p:nvPr/>
        </p:nvPicPr>
        <p:blipFill>
          <a:blip r:embed="rId2"/>
          <a:stretch/>
        </p:blipFill>
        <p:spPr>
          <a:xfrm>
            <a:off x="0" y="0"/>
            <a:ext cx="9120901" cy="605554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183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Рисунок 97"/>
          <p:cNvPicPr/>
          <p:nvPr/>
        </p:nvPicPr>
        <p:blipFill>
          <a:blip r:embed="rId2"/>
          <a:stretch/>
        </p:blipFill>
        <p:spPr>
          <a:xfrm>
            <a:off x="326" y="0"/>
            <a:ext cx="9143107" cy="605554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058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101"/>
          <p:cNvPicPr/>
          <p:nvPr/>
        </p:nvPicPr>
        <p:blipFill>
          <a:blip r:embed="rId2"/>
          <a:stretch/>
        </p:blipFill>
        <p:spPr>
          <a:xfrm>
            <a:off x="327" y="0"/>
            <a:ext cx="9123513" cy="605554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542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D:\Учёба\FICT\IV семестр\ІПЗ\Презентация\Web Min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38" y="545748"/>
            <a:ext cx="8312218" cy="606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0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Рисунок 105"/>
          <p:cNvPicPr/>
          <p:nvPr/>
        </p:nvPicPr>
        <p:blipFill>
          <a:blip r:embed="rId2"/>
          <a:stretch/>
        </p:blipFill>
        <p:spPr>
          <a:xfrm>
            <a:off x="327" y="0"/>
            <a:ext cx="9142780" cy="605554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458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Рисунок 109"/>
          <p:cNvPicPr/>
          <p:nvPr/>
        </p:nvPicPr>
        <p:blipFill>
          <a:blip r:embed="rId2"/>
          <a:stretch/>
        </p:blipFill>
        <p:spPr>
          <a:xfrm>
            <a:off x="0" y="0"/>
            <a:ext cx="9142127" cy="605554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661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Рисунок 113"/>
          <p:cNvPicPr/>
          <p:nvPr/>
        </p:nvPicPr>
        <p:blipFill>
          <a:blip r:embed="rId2"/>
          <a:stretch/>
        </p:blipFill>
        <p:spPr>
          <a:xfrm>
            <a:off x="327" y="0"/>
            <a:ext cx="9123513" cy="605554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189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Рисунок 117"/>
          <p:cNvPicPr/>
          <p:nvPr/>
        </p:nvPicPr>
        <p:blipFill>
          <a:blip r:embed="rId2"/>
          <a:stretch/>
        </p:blipFill>
        <p:spPr>
          <a:xfrm>
            <a:off x="327" y="0"/>
            <a:ext cx="9120901" cy="605554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531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Рисунок 121"/>
          <p:cNvPicPr/>
          <p:nvPr/>
        </p:nvPicPr>
        <p:blipFill>
          <a:blip r:embed="rId2"/>
          <a:stretch/>
        </p:blipFill>
        <p:spPr>
          <a:xfrm>
            <a:off x="0" y="0"/>
            <a:ext cx="9142127" cy="605554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793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Источники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rmAutofit/>
          </a:bodyPr>
          <a:lstStyle/>
          <a:p>
            <a:r>
              <a:rPr lang="ru-RU" sz="2800" u="sng" dirty="0">
                <a:hlinkClick r:id="rId2"/>
              </a:rPr>
              <a:t>http://infographer.ru/tag/parallelnye-koordinaty/</a:t>
            </a:r>
            <a:endParaRPr lang="ru-RU" sz="2800" dirty="0"/>
          </a:p>
          <a:p>
            <a:r>
              <a:rPr lang="ru-RU" sz="2800" u="sng" dirty="0">
                <a:hlinkClick r:id="rId3"/>
              </a:rPr>
              <a:t>http://</a:t>
            </a:r>
            <a:r>
              <a:rPr lang="ru-RU" sz="2800" u="sng" dirty="0" smtClean="0">
                <a:hlinkClick r:id="rId3"/>
              </a:rPr>
              <a:t>kek.ksu.ru/eos/WM/AnalizDannyhIProcessov.pdf</a:t>
            </a:r>
            <a:endParaRPr lang="ru-RU" sz="2800" dirty="0" smtClean="0"/>
          </a:p>
          <a:p>
            <a:r>
              <a:rPr lang="la-Latn" sz="2800" dirty="0" smtClean="0">
                <a:hlinkClick r:id="rId4"/>
              </a:rPr>
              <a:t>https://habr.com/ru/company/ods/blog/323210</a:t>
            </a:r>
            <a:r>
              <a:rPr lang="la-Latn" sz="2800" dirty="0" smtClean="0">
                <a:hlinkClick r:id="rId4"/>
              </a:rPr>
              <a:t>/</a:t>
            </a:r>
            <a:endParaRPr lang="en-US" sz="2800" dirty="0" smtClean="0"/>
          </a:p>
          <a:p>
            <a:r>
              <a:rPr lang="la-Latn" sz="2800" dirty="0">
                <a:hlinkClick r:id="rId5"/>
              </a:rPr>
              <a:t>https://ru.wikipedia.org/wiki/</a:t>
            </a:r>
            <a:r>
              <a:rPr lang="ru-RU" sz="2800" dirty="0" err="1" smtClean="0">
                <a:hlinkClick r:id="rId5"/>
              </a:rPr>
              <a:t>Интеллектуальный_анализ_текста</a:t>
            </a:r>
            <a:endParaRPr lang="en-US" sz="2800" dirty="0" smtClean="0"/>
          </a:p>
          <a:p>
            <a:r>
              <a:rPr lang="la-Latn" sz="2800" dirty="0">
                <a:hlinkClick r:id="rId6"/>
              </a:rPr>
              <a:t>http://datareview.info/article/osnovnyie-tehnologii-text-mining</a:t>
            </a:r>
            <a:r>
              <a:rPr lang="la-Latn" sz="2800" dirty="0" smtClean="0">
                <a:hlinkClick r:id="rId6"/>
              </a:rPr>
              <a:t>/</a:t>
            </a:r>
            <a:endParaRPr lang="en-US" sz="2800" dirty="0" smtClean="0"/>
          </a:p>
          <a:p>
            <a:r>
              <a:rPr lang="en-US" sz="2800" dirty="0">
                <a:hlinkClick r:id="rId7"/>
              </a:rPr>
              <a:t>https://binguru.net</a:t>
            </a:r>
            <a:r>
              <a:rPr lang="en-US" sz="2800" dirty="0" smtClean="0">
                <a:hlinkClick r:id="rId7"/>
              </a:rPr>
              <a:t>/</a:t>
            </a:r>
            <a:endParaRPr lang="en-US" sz="2800" dirty="0" smtClean="0"/>
          </a:p>
          <a:p>
            <a:endParaRPr lang="en-US" sz="2800" dirty="0" smtClean="0"/>
          </a:p>
          <a:p>
            <a:endParaRPr lang="ru-RU" sz="2800" dirty="0" smtClean="0"/>
          </a:p>
        </p:txBody>
      </p:sp>
    </p:spTree>
    <p:extLst>
      <p:ext uri="{BB962C8B-B14F-4D97-AF65-F5344CB8AC3E}">
        <p14:creationId xmlns:p14="http://schemas.microsoft.com/office/powerpoint/2010/main" val="64538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D:\Учёба\FICT\IV семестр\ІПЗ\Презентация\Process Mining #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23" y="1350927"/>
            <a:ext cx="8482012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Mining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2034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ÐÐ°ÑÑÐ¸Ð½ÐºÐ¸ Ð¿Ð¾ Ð·Ð°Ð¿ÑÐ¾ÑÑ visualization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773" y="1412776"/>
            <a:ext cx="57150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43760" y="19116"/>
            <a:ext cx="7772400" cy="147002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7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Mining</a:t>
            </a:r>
            <a:endParaRPr lang="ru-RU" sz="72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39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Визуальный анализ</a:t>
            </a:r>
            <a:endParaRPr lang="ru-RU" sz="48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2" name="Picture 4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40" y="1236146"/>
            <a:ext cx="8907364" cy="545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34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ÐÐ°ÑÑÐ¸Ð½ÐºÐ¸ Ð¿Ð¾ Ð·Ð°Ð¿ÑÐ¾ÑÑ visualization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20000" contras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2696" y="0"/>
            <a:ext cx="13175254" cy="741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Почему же всё-таки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 Mining</a:t>
            </a:r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1268761"/>
            <a:ext cx="8507288" cy="24482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 </a:t>
            </a:r>
            <a:r>
              <a:rPr lang="ru-RU" dirty="0" smtClean="0"/>
              <a:t>    Преимущества:</a:t>
            </a:r>
          </a:p>
          <a:p>
            <a:pPr lvl="1"/>
            <a:r>
              <a:rPr lang="ru-RU" dirty="0" smtClean="0"/>
              <a:t>Гибкость человеческого мышления;</a:t>
            </a:r>
          </a:p>
          <a:p>
            <a:pPr lvl="1"/>
            <a:r>
              <a:rPr lang="ru-RU" dirty="0" smtClean="0"/>
              <a:t>Более развитый причинно-следственный анализ;</a:t>
            </a:r>
          </a:p>
          <a:p>
            <a:pPr lvl="1"/>
            <a:r>
              <a:rPr lang="ru-RU" dirty="0" smtClean="0"/>
              <a:t>Обширная база знаний.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563423"/>
              </p:ext>
            </p:extLst>
          </p:nvPr>
        </p:nvGraphicFramePr>
        <p:xfrm>
          <a:off x="1475656" y="3789040"/>
          <a:ext cx="6096000" cy="2687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Data Mining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Visual</a:t>
                      </a:r>
                      <a:r>
                        <a:rPr lang="en-US" baseline="0" dirty="0" smtClean="0"/>
                        <a:t> Mining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b="1" i="1" dirty="0" smtClean="0"/>
                        <a:t>Действенность</a:t>
                      </a:r>
                      <a:endParaRPr lang="ru-RU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+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-</a:t>
                      </a:r>
                      <a:endParaRPr lang="ru-RU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b="1" i="1" dirty="0" smtClean="0"/>
                        <a:t>Качественная</a:t>
                      </a:r>
                      <a:r>
                        <a:rPr lang="ru-RU" b="1" i="1" baseline="0" dirty="0" smtClean="0"/>
                        <a:t> оценка</a:t>
                      </a:r>
                      <a:endParaRPr lang="ru-RU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+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-</a:t>
                      </a:r>
                      <a:endParaRPr lang="ru-RU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b="1" i="1" dirty="0" smtClean="0"/>
                        <a:t>Гибкость</a:t>
                      </a:r>
                      <a:endParaRPr lang="ru-RU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-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+</a:t>
                      </a:r>
                      <a:endParaRPr lang="ru-RU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b="1" i="1" dirty="0" smtClean="0"/>
                        <a:t>Вовлечение пользователя</a:t>
                      </a:r>
                      <a:endParaRPr lang="ru-RU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-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+</a:t>
                      </a:r>
                      <a:endParaRPr lang="ru-RU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493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Учёба\FICT\IV семестр\ІПЗ\Visual Analysis #1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24744"/>
            <a:ext cx="8650287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3871" y="116632"/>
            <a:ext cx="8229600" cy="1143000"/>
          </a:xfrm>
        </p:spPr>
        <p:txBody>
          <a:bodyPr/>
          <a:lstStyle/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Методы визуального анализа</a:t>
            </a:r>
            <a:endParaRPr lang="ru-RU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62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9143433" cy="68791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788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83</Words>
  <Application>Microsoft Office PowerPoint</Application>
  <PresentationFormat>Экран (4:3)</PresentationFormat>
  <Paragraphs>33</Paragraphs>
  <Slides>35</Slides>
  <Notes>11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36" baseType="lpstr">
      <vt:lpstr>Тема Office</vt:lpstr>
      <vt:lpstr>Виды интеллектуального анализа. Визуальный анализ</vt:lpstr>
      <vt:lpstr>Text Mining</vt:lpstr>
      <vt:lpstr>Презентация PowerPoint</vt:lpstr>
      <vt:lpstr>Process Mining</vt:lpstr>
      <vt:lpstr>Visual Mining</vt:lpstr>
      <vt:lpstr>Визуальный анализ</vt:lpstr>
      <vt:lpstr>Почему же всё-таки Visual Mining?</vt:lpstr>
      <vt:lpstr>Методы визуального анализа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Источники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GSB000</dc:creator>
  <cp:lastModifiedBy>GSB000</cp:lastModifiedBy>
  <cp:revision>17</cp:revision>
  <dcterms:created xsi:type="dcterms:W3CDTF">2019-02-27T21:34:43Z</dcterms:created>
  <dcterms:modified xsi:type="dcterms:W3CDTF">2019-03-13T22:13:59Z</dcterms:modified>
</cp:coreProperties>
</file>